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797675" cy="99282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81" d="100"/>
          <a:sy n="81" d="100"/>
        </p:scale>
        <p:origin x="-1692" y="-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5/24/2016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5/24/2016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5/24/2016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5/24/2016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CD96A9"/>
              </a:clrFrom>
              <a:clrTo>
                <a:srgbClr val="CD96A9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4572000"/>
            <a:ext cx="2438400" cy="205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304800"/>
            <a:ext cx="8749004" cy="6324600"/>
          </a:xfrm>
          <a:blipFill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artisticPhotocopy/>
                      </a14:imgEffect>
                      <a14:imgEffect>
                        <a14:saturation sat="174000"/>
                      </a14:imgEffect>
                      <a14:imgEffect>
                        <a14:brightnessContrast bright="20000"/>
                      </a14:imgEffect>
                    </a14:imgLayer>
                  </a14:imgProps>
                </a:ext>
              </a:extLst>
            </a:blip>
            <a:tile tx="0" ty="0" sx="100000" sy="100000" flip="none" algn="tl"/>
          </a:blipFill>
          <a:effectLst>
            <a:glow rad="723900">
              <a:schemeClr val="accent2">
                <a:satMod val="175000"/>
                <a:alpha val="8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 fontScale="90000"/>
          </a:bodyPr>
          <a:lstStyle/>
          <a:p>
            <a:r>
              <a:rPr lang="en-GB" sz="2400" b="1" dirty="0" smtClean="0">
                <a:solidFill>
                  <a:schemeClr val="accent2">
                    <a:lumMod val="75000"/>
                  </a:schemeClr>
                </a:solidFill>
                <a:latin typeface="Lucida Handwriting" panose="03010101010101010101" pitchFamily="66" charset="0"/>
              </a:rPr>
              <a:t>Please join us for  </a:t>
            </a:r>
            <a:r>
              <a:rPr lang="en-GB" sz="2400" b="1" dirty="0" smtClean="0">
                <a:latin typeface="Juice ITC" panose="04040403040A02020202" pitchFamily="82" charset="0"/>
              </a:rPr>
              <a:t/>
            </a:r>
            <a:br>
              <a:rPr lang="en-GB" sz="2400" b="1" dirty="0" smtClean="0">
                <a:latin typeface="Juice ITC" panose="04040403040A02020202" pitchFamily="82" charset="0"/>
              </a:rPr>
            </a:br>
            <a:r>
              <a:rPr lang="en-GB" sz="3600" b="1" dirty="0" smtClean="0">
                <a:solidFill>
                  <a:schemeClr val="accent2"/>
                </a:solidFill>
                <a:latin typeface="Lucida Bright" panose="02040602050505020304" pitchFamily="18" charset="0"/>
                <a:cs typeface="Arial" panose="020B0604020202020204" pitchFamily="34" charset="0"/>
              </a:rPr>
              <a:t>Carers coffee morning</a:t>
            </a:r>
            <a:r>
              <a:rPr lang="en-GB" sz="2800" dirty="0" smtClean="0">
                <a:latin typeface="Lucida Bright" panose="02040602050505020304" pitchFamily="18" charset="0"/>
              </a:rPr>
              <a:t/>
            </a:r>
            <a:br>
              <a:rPr lang="en-GB" sz="2800" dirty="0" smtClean="0">
                <a:latin typeface="Lucida Bright" panose="02040602050505020304" pitchFamily="18" charset="0"/>
              </a:rPr>
            </a:br>
            <a:r>
              <a:rPr lang="en-GB" sz="2800" b="1" dirty="0" smtClean="0">
                <a:solidFill>
                  <a:schemeClr val="accent2">
                    <a:lumMod val="75000"/>
                  </a:schemeClr>
                </a:solidFill>
                <a:latin typeface="Lucida Handwriting" panose="03010101010101010101" pitchFamily="66" charset="0"/>
              </a:rPr>
              <a:t>to </a:t>
            </a:r>
            <a:r>
              <a:rPr lang="en-GB" sz="2800" dirty="0" smtClean="0">
                <a:latin typeface="Californian FB" panose="0207040306080B030204" pitchFamily="18" charset="0"/>
              </a:rPr>
              <a:t/>
            </a:r>
            <a:br>
              <a:rPr lang="en-GB" sz="2800" dirty="0" smtClean="0">
                <a:latin typeface="Californian FB" panose="0207040306080B030204" pitchFamily="18" charset="0"/>
              </a:rPr>
            </a:br>
            <a:r>
              <a:rPr lang="en-GB" sz="3600" b="1" dirty="0">
                <a:solidFill>
                  <a:schemeClr val="accent2"/>
                </a:solidFill>
                <a:latin typeface="Lucida Bright" panose="02040602050505020304" pitchFamily="18" charset="0"/>
                <a:cs typeface="Arial" panose="020B0604020202020204" pitchFamily="34" charset="0"/>
              </a:rPr>
              <a:t>C</a:t>
            </a:r>
            <a:r>
              <a:rPr lang="en-GB" sz="3600" b="1" dirty="0" smtClean="0">
                <a:solidFill>
                  <a:schemeClr val="accent2"/>
                </a:solidFill>
                <a:latin typeface="Lucida Bright" panose="02040602050505020304" pitchFamily="18" charset="0"/>
                <a:cs typeface="Arial" panose="020B0604020202020204" pitchFamily="34" charset="0"/>
              </a:rPr>
              <a:t>elebrate Carers week </a:t>
            </a:r>
            <a:r>
              <a:rPr lang="en-GB" sz="2800" dirty="0" smtClean="0">
                <a:latin typeface="Lucida Bright" panose="02040602050505020304" pitchFamily="18" charset="0"/>
              </a:rPr>
              <a:t/>
            </a:r>
            <a:br>
              <a:rPr lang="en-GB" sz="2800" dirty="0" smtClean="0">
                <a:latin typeface="Lucida Bright" panose="02040602050505020304" pitchFamily="18" charset="0"/>
              </a:rPr>
            </a:br>
            <a:r>
              <a:rPr lang="en-GB" sz="2800" b="1" dirty="0" smtClean="0">
                <a:solidFill>
                  <a:schemeClr val="accent2">
                    <a:lumMod val="75000"/>
                  </a:schemeClr>
                </a:solidFill>
                <a:latin typeface="Lucida Handwriting" panose="03010101010101010101" pitchFamily="66" charset="0"/>
              </a:rPr>
              <a:t>at </a:t>
            </a:r>
            <a:br>
              <a:rPr lang="en-GB" sz="2800" b="1" dirty="0" smtClean="0">
                <a:solidFill>
                  <a:schemeClr val="accent2">
                    <a:lumMod val="75000"/>
                  </a:schemeClr>
                </a:solidFill>
                <a:latin typeface="Lucida Handwriting" panose="03010101010101010101" pitchFamily="66" charset="0"/>
              </a:rPr>
            </a:br>
            <a:r>
              <a:rPr lang="en-GB" sz="2800" b="1" dirty="0" smtClean="0">
                <a:solidFill>
                  <a:schemeClr val="accent2">
                    <a:lumMod val="75000"/>
                  </a:schemeClr>
                </a:solidFill>
                <a:latin typeface="Lucida Handwriting" panose="03010101010101010101" pitchFamily="66" charset="0"/>
              </a:rPr>
              <a:t>Sunderland </a:t>
            </a:r>
            <a:r>
              <a:rPr lang="en-GB" sz="2800" b="1" dirty="0">
                <a:solidFill>
                  <a:schemeClr val="accent2">
                    <a:lumMod val="75000"/>
                  </a:schemeClr>
                </a:solidFill>
                <a:latin typeface="Lucida Handwriting" panose="03010101010101010101" pitchFamily="66" charset="0"/>
              </a:rPr>
              <a:t>R</a:t>
            </a:r>
            <a:r>
              <a:rPr lang="en-GB" sz="2800" b="1" dirty="0" smtClean="0">
                <a:solidFill>
                  <a:schemeClr val="accent2">
                    <a:lumMod val="75000"/>
                  </a:schemeClr>
                </a:solidFill>
                <a:latin typeface="Lucida Handwriting" panose="03010101010101010101" pitchFamily="66" charset="0"/>
              </a:rPr>
              <a:t>oyal Hospital</a:t>
            </a:r>
            <a:br>
              <a:rPr lang="en-GB" sz="2800" b="1" dirty="0" smtClean="0">
                <a:solidFill>
                  <a:schemeClr val="accent2">
                    <a:lumMod val="75000"/>
                  </a:schemeClr>
                </a:solidFill>
                <a:latin typeface="Lucida Handwriting" panose="03010101010101010101" pitchFamily="66" charset="0"/>
              </a:rPr>
            </a:br>
            <a:r>
              <a:rPr lang="en-GB" sz="2800" b="1" dirty="0" smtClean="0">
                <a:solidFill>
                  <a:schemeClr val="accent2"/>
                </a:solidFill>
                <a:latin typeface="Lucida Bright" panose="02040602050505020304" pitchFamily="18" charset="0"/>
              </a:rPr>
              <a:t>Thursday 9</a:t>
            </a:r>
            <a:r>
              <a:rPr lang="en-GB" sz="2800" b="1" baseline="30000" dirty="0" smtClean="0">
                <a:solidFill>
                  <a:schemeClr val="accent2"/>
                </a:solidFill>
                <a:latin typeface="Lucida Bright" panose="02040602050505020304" pitchFamily="18" charset="0"/>
              </a:rPr>
              <a:t>th</a:t>
            </a:r>
            <a:r>
              <a:rPr lang="en-GB" sz="2800" b="1" dirty="0" smtClean="0">
                <a:solidFill>
                  <a:schemeClr val="accent2"/>
                </a:solidFill>
                <a:latin typeface="Lucida Bright" panose="02040602050505020304" pitchFamily="18" charset="0"/>
              </a:rPr>
              <a:t> June </a:t>
            </a:r>
            <a:br>
              <a:rPr lang="en-GB" sz="2800" b="1" dirty="0" smtClean="0">
                <a:solidFill>
                  <a:schemeClr val="accent2"/>
                </a:solidFill>
                <a:latin typeface="Lucida Bright" panose="02040602050505020304" pitchFamily="18" charset="0"/>
              </a:rPr>
            </a:br>
            <a:r>
              <a:rPr lang="en-GB" sz="2800" b="1" dirty="0" smtClean="0">
                <a:solidFill>
                  <a:schemeClr val="accent2"/>
                </a:solidFill>
                <a:latin typeface="Lucida Bright" panose="02040602050505020304" pitchFamily="18" charset="0"/>
              </a:rPr>
              <a:t/>
            </a:r>
            <a:br>
              <a:rPr lang="en-GB" sz="2800" b="1" dirty="0" smtClean="0">
                <a:solidFill>
                  <a:schemeClr val="accent2"/>
                </a:solidFill>
                <a:latin typeface="Lucida Bright" panose="02040602050505020304" pitchFamily="18" charset="0"/>
              </a:rPr>
            </a:br>
            <a:r>
              <a:rPr lang="en-GB" sz="2000" b="1" dirty="0" smtClean="0">
                <a:solidFill>
                  <a:schemeClr val="accent2">
                    <a:lumMod val="75000"/>
                  </a:schemeClr>
                </a:solidFill>
                <a:latin typeface="Lucida Handwriting" panose="03010101010101010101" pitchFamily="66" charset="0"/>
              </a:rPr>
              <a:t>11:00-2:30pm</a:t>
            </a:r>
            <a:br>
              <a:rPr lang="en-GB" sz="2000" b="1" dirty="0" smtClean="0">
                <a:solidFill>
                  <a:schemeClr val="accent2">
                    <a:lumMod val="75000"/>
                  </a:schemeClr>
                </a:solidFill>
                <a:latin typeface="Lucida Handwriting" panose="03010101010101010101" pitchFamily="66" charset="0"/>
              </a:rPr>
            </a:br>
            <a:r>
              <a:rPr lang="en-GB" sz="2000" b="1" dirty="0" smtClean="0">
                <a:solidFill>
                  <a:schemeClr val="accent2">
                    <a:lumMod val="75000"/>
                  </a:schemeClr>
                </a:solidFill>
                <a:latin typeface="Lucida Handwriting" panose="03010101010101010101" pitchFamily="66" charset="0"/>
              </a:rPr>
              <a:t>Training and Education Centre </a:t>
            </a:r>
            <a:r>
              <a:rPr lang="en-GB" sz="2000" b="1" dirty="0" smtClean="0">
                <a:solidFill>
                  <a:schemeClr val="accent2">
                    <a:lumMod val="75000"/>
                  </a:schemeClr>
                </a:solidFill>
                <a:latin typeface="Juice ITC" panose="04040403040A02020202" pitchFamily="82" charset="0"/>
              </a:rPr>
              <a:t/>
            </a:r>
            <a:br>
              <a:rPr lang="en-GB" sz="2000" b="1" dirty="0" smtClean="0">
                <a:solidFill>
                  <a:schemeClr val="accent2">
                    <a:lumMod val="75000"/>
                  </a:schemeClr>
                </a:solidFill>
                <a:latin typeface="Juice ITC" panose="04040403040A02020202" pitchFamily="82" charset="0"/>
              </a:rPr>
            </a:br>
            <a:r>
              <a:rPr lang="en-GB" sz="2000" b="1" dirty="0" smtClean="0">
                <a:solidFill>
                  <a:schemeClr val="accent2">
                    <a:lumMod val="75000"/>
                  </a:schemeClr>
                </a:solidFill>
                <a:latin typeface="Juice ITC" panose="04040403040A02020202" pitchFamily="82" charset="0"/>
              </a:rPr>
              <a:t/>
            </a:r>
            <a:br>
              <a:rPr lang="en-GB" sz="2000" b="1" dirty="0" smtClean="0">
                <a:solidFill>
                  <a:schemeClr val="accent2">
                    <a:lumMod val="75000"/>
                  </a:schemeClr>
                </a:solidFill>
                <a:latin typeface="Juice ITC" panose="04040403040A02020202" pitchFamily="82" charset="0"/>
              </a:rPr>
            </a:br>
            <a:r>
              <a:rPr lang="en-GB" sz="2000" b="1" dirty="0" smtClean="0">
                <a:solidFill>
                  <a:schemeClr val="accent2">
                    <a:lumMod val="75000"/>
                  </a:schemeClr>
                </a:solidFill>
                <a:latin typeface="Lucida Handwriting" panose="03010101010101010101" pitchFamily="66" charset="0"/>
              </a:rPr>
              <a:t>Carers, Patients </a:t>
            </a:r>
            <a:r>
              <a:rPr lang="en-GB" sz="2000" b="1">
                <a:solidFill>
                  <a:schemeClr val="accent2">
                    <a:lumMod val="75000"/>
                  </a:schemeClr>
                </a:solidFill>
                <a:latin typeface="Lucida Handwriting" panose="03010101010101010101" pitchFamily="66" charset="0"/>
              </a:rPr>
              <a:t>and </a:t>
            </a:r>
            <a:r>
              <a:rPr lang="en-GB" sz="2000" b="1" smtClean="0">
                <a:solidFill>
                  <a:schemeClr val="accent2">
                    <a:lumMod val="75000"/>
                  </a:schemeClr>
                </a:solidFill>
                <a:latin typeface="Lucida Handwriting" panose="03010101010101010101" pitchFamily="66" charset="0"/>
              </a:rPr>
              <a:t> staff welcome </a:t>
            </a:r>
            <a:r>
              <a:rPr lang="en-GB" sz="2000" b="1" dirty="0">
                <a:solidFill>
                  <a:schemeClr val="accent2">
                    <a:lumMod val="75000"/>
                  </a:schemeClr>
                </a:solidFill>
                <a:latin typeface="Lucida Handwriting" panose="03010101010101010101" pitchFamily="66" charset="0"/>
              </a:rPr>
              <a:t/>
            </a:r>
            <a:br>
              <a:rPr lang="en-GB" sz="2000" b="1" dirty="0">
                <a:solidFill>
                  <a:schemeClr val="accent2">
                    <a:lumMod val="75000"/>
                  </a:schemeClr>
                </a:solidFill>
                <a:latin typeface="Lucida Handwriting" panose="03010101010101010101" pitchFamily="66" charset="0"/>
              </a:rPr>
            </a:br>
            <a:r>
              <a:rPr lang="en-GB" sz="2000" b="1" dirty="0" smtClean="0">
                <a:solidFill>
                  <a:schemeClr val="accent2">
                    <a:lumMod val="75000"/>
                  </a:schemeClr>
                </a:solidFill>
                <a:latin typeface="Juice ITC" panose="04040403040A02020202" pitchFamily="82" charset="0"/>
              </a:rPr>
              <a:t/>
            </a:r>
            <a:br>
              <a:rPr lang="en-GB" sz="2000" b="1" dirty="0" smtClean="0">
                <a:solidFill>
                  <a:schemeClr val="accent2">
                    <a:lumMod val="75000"/>
                  </a:schemeClr>
                </a:solidFill>
                <a:latin typeface="Juice ITC" panose="04040403040A02020202" pitchFamily="82" charset="0"/>
              </a:rPr>
            </a:br>
            <a:r>
              <a:rPr lang="en-GB" sz="2000" b="1" dirty="0">
                <a:solidFill>
                  <a:schemeClr val="accent2"/>
                </a:solidFill>
                <a:latin typeface="Juice ITC" panose="04040403040A02020202" pitchFamily="82" charset="0"/>
              </a:rPr>
              <a:t/>
            </a:r>
            <a:br>
              <a:rPr lang="en-GB" sz="2000" b="1" dirty="0">
                <a:solidFill>
                  <a:schemeClr val="accent2"/>
                </a:solidFill>
                <a:latin typeface="Juice ITC" panose="04040403040A02020202" pitchFamily="82" charset="0"/>
              </a:rPr>
            </a:br>
            <a:r>
              <a:rPr lang="en-GB" sz="2000" b="1" dirty="0" smtClean="0">
                <a:solidFill>
                  <a:schemeClr val="accent2"/>
                </a:solidFill>
                <a:latin typeface="Juice ITC" panose="04040403040A02020202" pitchFamily="82" charset="0"/>
              </a:rPr>
              <a:t/>
            </a:r>
            <a:br>
              <a:rPr lang="en-GB" sz="2000" b="1" dirty="0" smtClean="0">
                <a:solidFill>
                  <a:schemeClr val="accent2"/>
                </a:solidFill>
                <a:latin typeface="Juice ITC" panose="04040403040A02020202" pitchFamily="82" charset="0"/>
              </a:rPr>
            </a:br>
            <a:r>
              <a:rPr lang="en-GB" sz="2000" b="1" dirty="0">
                <a:solidFill>
                  <a:schemeClr val="accent2"/>
                </a:solidFill>
                <a:latin typeface="Juice ITC" panose="04040403040A02020202" pitchFamily="82" charset="0"/>
              </a:rPr>
              <a:t/>
            </a:r>
            <a:br>
              <a:rPr lang="en-GB" sz="2000" b="1" dirty="0">
                <a:solidFill>
                  <a:schemeClr val="accent2"/>
                </a:solidFill>
                <a:latin typeface="Juice ITC" panose="04040403040A02020202" pitchFamily="82" charset="0"/>
              </a:rPr>
            </a:br>
            <a:r>
              <a:rPr lang="en-GB" sz="2000" b="1" dirty="0" smtClean="0">
                <a:solidFill>
                  <a:schemeClr val="accent2"/>
                </a:solidFill>
                <a:latin typeface="Juice ITC" panose="04040403040A02020202" pitchFamily="82" charset="0"/>
              </a:rPr>
              <a:t/>
            </a:r>
            <a:br>
              <a:rPr lang="en-GB" sz="2000" b="1" dirty="0" smtClean="0">
                <a:solidFill>
                  <a:schemeClr val="accent2"/>
                </a:solidFill>
                <a:latin typeface="Juice ITC" panose="04040403040A02020202" pitchFamily="82" charset="0"/>
              </a:rPr>
            </a:br>
            <a:r>
              <a:rPr lang="en-GB" sz="2000" b="1" dirty="0" smtClean="0">
                <a:solidFill>
                  <a:schemeClr val="accent2"/>
                </a:solidFill>
                <a:latin typeface="Juice ITC" panose="04040403040A02020202" pitchFamily="82" charset="0"/>
              </a:rPr>
              <a:t/>
            </a:r>
            <a:br>
              <a:rPr lang="en-GB" sz="2000" b="1" dirty="0" smtClean="0">
                <a:solidFill>
                  <a:schemeClr val="accent2"/>
                </a:solidFill>
                <a:latin typeface="Juice ITC" panose="04040403040A02020202" pitchFamily="82" charset="0"/>
              </a:rPr>
            </a:br>
            <a:endParaRPr lang="en-GB" sz="2000" b="1" dirty="0">
              <a:solidFill>
                <a:schemeClr val="accent2"/>
              </a:solidFill>
              <a:latin typeface="Juice ITC" panose="04040403040A02020202" pitchFamily="82" charset="0"/>
            </a:endParaRP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CD96A9"/>
              </a:clrFrom>
              <a:clrTo>
                <a:srgbClr val="CD96A9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61755" y="5037259"/>
            <a:ext cx="2057399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5085" y="330444"/>
            <a:ext cx="1583715" cy="12697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CD96A9"/>
              </a:clrFrom>
              <a:clrTo>
                <a:srgbClr val="CD96A9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5084" y="5029200"/>
            <a:ext cx="2061431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06515" y="5029200"/>
            <a:ext cx="2355240" cy="16163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19154" y="5029200"/>
            <a:ext cx="2246069" cy="16163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6600" y="314325"/>
            <a:ext cx="1905000" cy="212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7234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Couture</Template>
  <TotalTime>149</TotalTime>
  <Words>4</Words>
  <Application>Microsoft Office PowerPoint</Application>
  <PresentationFormat>On-screen Show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Please join us for   Carers coffee morning to  Celebrate Carers week  at  Sunderland Royal Hospital Thursday 9th June   11:00-2:30pm Training and Education Centre   Carers, Patients and  staff welcome      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Porter Julie (RLN) City Hospitals Sunderland - Practice Development Sister</dc:creator>
  <cp:lastModifiedBy>Murphy, Ashley</cp:lastModifiedBy>
  <cp:revision>10</cp:revision>
  <cp:lastPrinted>2016-05-16T09:50:48Z</cp:lastPrinted>
  <dcterms:created xsi:type="dcterms:W3CDTF">2006-08-16T00:00:00Z</dcterms:created>
  <dcterms:modified xsi:type="dcterms:W3CDTF">2016-05-24T18:00:24Z</dcterms:modified>
</cp:coreProperties>
</file>